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pt" ContentType="application/vnd.ms-powerpoint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0" r:id="rId4"/>
    <p:sldId id="269" r:id="rId5"/>
    <p:sldId id="261" r:id="rId6"/>
    <p:sldId id="262" r:id="rId7"/>
    <p:sldId id="263" r:id="rId8"/>
    <p:sldId id="264" r:id="rId9"/>
    <p:sldId id="265" r:id="rId10"/>
    <p:sldId id="266" r:id="rId11"/>
    <p:sldId id="259" r:id="rId12"/>
    <p:sldId id="267" r:id="rId13"/>
    <p:sldId id="268" r:id="rId14"/>
    <p:sldId id="270" r:id="rId15"/>
    <p:sldId id="272" r:id="rId16"/>
    <p:sldId id="271" r:id="rId17"/>
    <p:sldId id="273" r:id="rId18"/>
    <p:sldId id="274" r:id="rId19"/>
    <p:sldId id="275" r:id="rId20"/>
    <p:sldId id="281" r:id="rId21"/>
    <p:sldId id="280" r:id="rId22"/>
    <p:sldId id="279" r:id="rId23"/>
    <p:sldId id="277" r:id="rId24"/>
    <p:sldId id="278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3"/>
    <p:restoredTop sz="94541"/>
  </p:normalViewPr>
  <p:slideViewPr>
    <p:cSldViewPr snapToGrid="0" snapToObjects="1">
      <p:cViewPr varScale="1">
        <p:scale>
          <a:sx n="121" d="100"/>
          <a:sy n="121" d="100"/>
        </p:scale>
        <p:origin x="12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68CB27-42AA-A84B-916A-AE525A121B8A}" type="datetimeFigureOut">
              <a:rPr lang="en-US" smtClean="0"/>
              <a:t>10/1/17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CC7285-C56C-424F-B9E5-7F5ADE98A2D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PowerPoint_97_-_2003_Presentation1.ppt"/><Relationship Id="rId4" Type="http://schemas.openxmlformats.org/officeDocument/2006/relationships/image" Target="../media/image1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how DNA and RNA code for proteins and </a:t>
            </a:r>
            <a:r>
              <a:rPr lang="en-US" smtClean="0"/>
              <a:t>determine traits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 4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70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4 </a:t>
            </a:r>
            <a:r>
              <a:rPr lang="en-US" b="1" dirty="0" smtClean="0"/>
              <a:t>(Termination)</a:t>
            </a:r>
            <a:r>
              <a:rPr lang="en-US" dirty="0" smtClean="0"/>
              <a:t>: </a:t>
            </a:r>
            <a:r>
              <a:rPr lang="en-US" b="1" dirty="0" smtClean="0"/>
              <a:t>DNA Polymerase III </a:t>
            </a:r>
            <a:r>
              <a:rPr lang="en-US" dirty="0" smtClean="0"/>
              <a:t>reaches the end of the leading strand. </a:t>
            </a:r>
            <a:r>
              <a:rPr lang="en-US" dirty="0"/>
              <a:t>In the lagging strand, </a:t>
            </a:r>
            <a:r>
              <a:rPr lang="en-US" b="1" dirty="0"/>
              <a:t>DNA Polymerase I </a:t>
            </a:r>
            <a:r>
              <a:rPr lang="en-US" dirty="0"/>
              <a:t>removes RNA </a:t>
            </a:r>
            <a:r>
              <a:rPr lang="en-US" dirty="0" smtClean="0"/>
              <a:t>primers so that </a:t>
            </a:r>
            <a:r>
              <a:rPr lang="en-US" b="1" dirty="0"/>
              <a:t>DNA Polymerase III </a:t>
            </a:r>
            <a:r>
              <a:rPr lang="en-US" dirty="0" smtClean="0"/>
              <a:t>can replace them with DNA bases </a:t>
            </a:r>
            <a:r>
              <a:rPr lang="en-US" dirty="0"/>
              <a:t>and </a:t>
            </a:r>
            <a:r>
              <a:rPr lang="en-US" b="1" dirty="0"/>
              <a:t>Ligase</a:t>
            </a:r>
            <a:r>
              <a:rPr lang="en-US" dirty="0"/>
              <a:t> seals the gaps in the backbone </a:t>
            </a:r>
          </a:p>
          <a:p>
            <a:endParaRPr lang="en-US" dirty="0"/>
          </a:p>
        </p:txBody>
      </p:sp>
      <p:pic>
        <p:nvPicPr>
          <p:cNvPr id="4" name="Picture 3" descr="Screen Shot 2016-09-28 at 7.25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285" y="4307518"/>
            <a:ext cx="3138715" cy="2012244"/>
          </a:xfrm>
          <a:prstGeom prst="rect">
            <a:avLst/>
          </a:prstGeom>
        </p:spPr>
      </p:pic>
      <p:pic>
        <p:nvPicPr>
          <p:cNvPr id="5" name="Picture 4" descr="Screen Shot 2016-09-28 at 7.20.3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595" y="4255437"/>
            <a:ext cx="3228565" cy="206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9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718733"/>
            <a:ext cx="9144000" cy="444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7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1863" r="1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1015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" y="1859598"/>
            <a:ext cx="8592185" cy="3138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15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DNA to mRNA</a:t>
            </a:r>
          </a:p>
          <a:p>
            <a:r>
              <a:rPr lang="en-US" dirty="0" smtClean="0"/>
              <a:t>Occurs in the nucleus</a:t>
            </a:r>
          </a:p>
          <a:p>
            <a:r>
              <a:rPr lang="en-US" dirty="0" smtClean="0"/>
              <a:t>Transcribing the message from DNA so mRNA (the messenger) can deliver it to the ribosome</a:t>
            </a:r>
          </a:p>
          <a:p>
            <a:r>
              <a:rPr lang="en-US" dirty="0" smtClean="0"/>
              <a:t>3 Steps: </a:t>
            </a:r>
          </a:p>
          <a:p>
            <a:pPr lvl="1"/>
            <a:r>
              <a:rPr lang="en-US" dirty="0" smtClean="0"/>
              <a:t>Initiation </a:t>
            </a:r>
          </a:p>
          <a:p>
            <a:pPr lvl="1"/>
            <a:r>
              <a:rPr lang="en-US" dirty="0" smtClean="0"/>
              <a:t>Elongation</a:t>
            </a:r>
          </a:p>
          <a:p>
            <a:pPr lvl="1"/>
            <a:r>
              <a:rPr lang="en-US" dirty="0" smtClean="0"/>
              <a:t>Termination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Key terms:</a:t>
            </a:r>
          </a:p>
          <a:p>
            <a:pPr lvl="1"/>
            <a:r>
              <a:rPr lang="en-US" dirty="0" smtClean="0"/>
              <a:t>Promoter region= sequence on DNA that signals start of transcription</a:t>
            </a:r>
          </a:p>
          <a:p>
            <a:pPr lvl="1"/>
            <a:r>
              <a:rPr lang="en-US" dirty="0" smtClean="0"/>
              <a:t>Transcription factor= protein molecule that recognizes the promoter region, binds and recruits transcription enzymes</a:t>
            </a:r>
          </a:p>
          <a:p>
            <a:pPr lvl="1"/>
            <a:r>
              <a:rPr lang="en-US" dirty="0" smtClean="0"/>
              <a:t>Terminator region= sequence on DNA after a gene that signals the end of transcription</a:t>
            </a:r>
          </a:p>
          <a:p>
            <a:pPr lvl="1"/>
            <a:r>
              <a:rPr lang="en-US" dirty="0" smtClean="0"/>
              <a:t>Introns= non-coding regions of mRNA</a:t>
            </a:r>
          </a:p>
          <a:p>
            <a:pPr lvl="1"/>
            <a:r>
              <a:rPr lang="en-US" dirty="0" smtClean="0"/>
              <a:t>Exons= coding regions of mRNA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1: Initiation</a:t>
            </a:r>
          </a:p>
          <a:p>
            <a:pPr lvl="1"/>
            <a:r>
              <a:rPr lang="en-US" dirty="0" smtClean="0"/>
              <a:t>Transcription factor recognizes and binds to the promoter region </a:t>
            </a:r>
          </a:p>
          <a:p>
            <a:pPr lvl="1"/>
            <a:r>
              <a:rPr lang="en-US" dirty="0" smtClean="0"/>
              <a:t>The binding of the transcription factor recruits RNA Polymerase to the sequence</a:t>
            </a:r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402" y="3841543"/>
            <a:ext cx="4877336" cy="2257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38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2: Elongation</a:t>
            </a:r>
          </a:p>
          <a:p>
            <a:pPr lvl="1"/>
            <a:r>
              <a:rPr lang="en-US" sz="2400" dirty="0"/>
              <a:t>RNA </a:t>
            </a:r>
            <a:r>
              <a:rPr lang="en-US" sz="2400" dirty="0" smtClean="0"/>
              <a:t>Polymerase </a:t>
            </a:r>
            <a:r>
              <a:rPr lang="en-US" sz="2400" dirty="0"/>
              <a:t>synthesizes a single strand of RNA against the DNA template strand </a:t>
            </a:r>
            <a:r>
              <a:rPr lang="en-US" sz="2400" dirty="0" smtClean="0"/>
              <a:t>adding RNA nucleotides</a:t>
            </a:r>
          </a:p>
          <a:p>
            <a:pPr lvl="1"/>
            <a:endParaRPr lang="en-US" sz="2400" dirty="0"/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45" y="3209510"/>
            <a:ext cx="7746495" cy="259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34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Transcripton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3: Termination</a:t>
            </a:r>
          </a:p>
          <a:p>
            <a:pPr lvl="1"/>
            <a:r>
              <a:rPr lang="en-US" dirty="0" smtClean="0"/>
              <a:t>The terminator sequence is reached and RNA polymerase detaches</a:t>
            </a:r>
          </a:p>
          <a:p>
            <a:pPr lvl="1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21" y="3267525"/>
            <a:ext cx="7654483" cy="253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45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3788"/>
            <a:ext cx="6699798" cy="2918369"/>
          </a:xfrm>
        </p:spPr>
        <p:txBody>
          <a:bodyPr/>
          <a:lstStyle/>
          <a:p>
            <a:r>
              <a:rPr lang="en-US" dirty="0" smtClean="0"/>
              <a:t>Before mRNA can leave the nucleus, it must be processed </a:t>
            </a:r>
          </a:p>
          <a:p>
            <a:pPr lvl="1"/>
            <a:r>
              <a:rPr lang="en-US" dirty="0" smtClean="0"/>
              <a:t>Introns are sliced out, exons are connect </a:t>
            </a:r>
          </a:p>
          <a:p>
            <a:pPr lvl="1"/>
            <a:r>
              <a:rPr lang="en-US" dirty="0" smtClean="0"/>
              <a:t>A poly-A tail and G’ cap is added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183" y="3419500"/>
            <a:ext cx="5114520" cy="280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9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762000"/>
          </a:xfrm>
        </p:spPr>
        <p:txBody>
          <a:bodyPr>
            <a:normAutofit/>
          </a:bodyPr>
          <a:lstStyle/>
          <a:p>
            <a:r>
              <a:rPr lang="en-US" altLang="en-US" dirty="0"/>
              <a:t>From DNA to Protein: </a:t>
            </a:r>
            <a:r>
              <a:rPr lang="en-US" altLang="en-US" dirty="0" smtClean="0"/>
              <a:t>An Overview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371600"/>
            <a:ext cx="3378200" cy="53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83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altLang="en-US" dirty="0"/>
              <a:t>Set of 64 base triplets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 Codons</a:t>
            </a:r>
          </a:p>
          <a:p>
            <a:pPr marL="742950" lvl="1" indent="-285750">
              <a:lnSpc>
                <a:spcPct val="110000"/>
              </a:lnSpc>
            </a:pPr>
            <a:r>
              <a:rPr lang="en-US" altLang="en-US" dirty="0"/>
              <a:t>RNA Nucleotide bases </a:t>
            </a:r>
            <a:br>
              <a:rPr lang="en-US" altLang="en-US" dirty="0"/>
            </a:br>
            <a:r>
              <a:rPr lang="en-US" altLang="en-US" dirty="0"/>
              <a:t>read in blocks of three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61 specific amino acids, </a:t>
            </a:r>
            <a:endParaRPr lang="en-US" altLang="en-US" dirty="0" smtClean="0"/>
          </a:p>
          <a:p>
            <a:pPr marL="617220" lvl="1" indent="-342900">
              <a:lnSpc>
                <a:spcPct val="110000"/>
              </a:lnSpc>
            </a:pPr>
            <a:r>
              <a:rPr lang="en-US" altLang="en-US" dirty="0" smtClean="0"/>
              <a:t>1 </a:t>
            </a:r>
            <a:r>
              <a:rPr lang="en-US" altLang="en-US" dirty="0"/>
              <a:t>of which also starts translation</a:t>
            </a:r>
          </a:p>
          <a:p>
            <a:pPr marL="617220" lvl="1" indent="-342900">
              <a:lnSpc>
                <a:spcPct val="110000"/>
              </a:lnSpc>
            </a:pPr>
            <a:r>
              <a:rPr lang="en-US" altLang="en-US" dirty="0"/>
              <a:t>3 stop translation</a:t>
            </a:r>
            <a:endParaRPr lang="en-US" altLang="en-US" sz="3100" dirty="0"/>
          </a:p>
          <a:p>
            <a:endParaRPr lang="en-US" dirty="0"/>
          </a:p>
        </p:txBody>
      </p:sp>
      <p:graphicFrame>
        <p:nvGraphicFramePr>
          <p:cNvPr id="4" name="Object 4" descr="13COa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27677"/>
              </p:ext>
            </p:extLst>
          </p:nvPr>
        </p:nvGraphicFramePr>
        <p:xfrm>
          <a:off x="5021867" y="2268812"/>
          <a:ext cx="3783805" cy="2837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Slide" r:id="rId3" imgW="4572000" imgH="3429000" progId="PowerPoint.Slide.8">
                  <p:embed/>
                </p:oleObj>
              </mc:Choice>
              <mc:Fallback>
                <p:oleObj name="Slide" r:id="rId3" imgW="4572000" imgH="342900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867" y="2268812"/>
                        <a:ext cx="3783805" cy="28378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171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85800" y="838200"/>
            <a:ext cx="83566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4000"/>
              <a:t>Translation: vocabulary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685800" y="2057400"/>
            <a:ext cx="8458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2800"/>
              <a:t>Codon: set of 3 bases found on mRNA</a:t>
            </a:r>
          </a:p>
          <a:p>
            <a:pPr lvl="2"/>
            <a:r>
              <a:rPr lang="en-US" altLang="en-US" sz="2200"/>
              <a:t>Codes for an amino acid</a:t>
            </a:r>
          </a:p>
          <a:p>
            <a:pPr lvl="2"/>
            <a:r>
              <a:rPr lang="en-US" altLang="en-US" sz="2200"/>
              <a:t>Example: GCA codes for alanine</a:t>
            </a:r>
          </a:p>
          <a:p>
            <a:pPr lvl="2"/>
            <a:r>
              <a:rPr lang="en-US" altLang="en-US" sz="2200"/>
              <a:t>Start &amp; Stop codons control beginning and ending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Anticodon: set of 3 bases found on tRNA</a:t>
            </a:r>
          </a:p>
          <a:p>
            <a:pPr lvl="2"/>
            <a:r>
              <a:rPr lang="en-US" altLang="en-US" sz="2200"/>
              <a:t>Example: CGU has alanine attached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tRNA – </a:t>
            </a:r>
            <a:r>
              <a:rPr lang="en-US" altLang="en-US" sz="2800" i="1"/>
              <a:t>transfer </a:t>
            </a:r>
            <a:r>
              <a:rPr lang="en-US" altLang="en-US" sz="2800"/>
              <a:t>RNA: has an amino acid attached, which it brings to the mRNA</a:t>
            </a:r>
          </a:p>
        </p:txBody>
      </p:sp>
    </p:spTree>
    <p:extLst>
      <p:ext uri="{BB962C8B-B14F-4D97-AF65-F5344CB8AC3E}">
        <p14:creationId xmlns:p14="http://schemas.microsoft.com/office/powerpoint/2010/main" val="79060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bio_ch12_6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85800"/>
            <a:ext cx="5856288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 rot="-3603132">
            <a:off x="-1478756" y="2164556"/>
            <a:ext cx="685958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5000" b="1">
                <a:latin typeface="Arial" charset="0"/>
              </a:rPr>
              <a:t>Codons code for Amino Acids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352800" y="6248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START</a:t>
            </a:r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 flipH="1">
            <a:off x="4102120" y="6347825"/>
            <a:ext cx="838200" cy="1291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7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goes to the ribosome where the code will be translated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codon recognized by anti-codon on </a:t>
            </a:r>
            <a:r>
              <a:rPr lang="en-US" altLang="en-US" dirty="0" err="1"/>
              <a:t>tRNA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Example: 	codon – UCA		anticodon – AGU 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brings proper Amino Acid to the codon sequence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drops off </a:t>
            </a:r>
            <a:r>
              <a:rPr lang="en-US" altLang="en-US" dirty="0" smtClean="0"/>
              <a:t>the Amino Acid and a polypeptide begins to form</a:t>
            </a:r>
          </a:p>
          <a:p>
            <a:pPr lvl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Peptide bonds form between amino acids</a:t>
            </a:r>
            <a:endParaRPr lang="en-US" altLang="en-US" dirty="0"/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Repeat from step 2 until “stop” codon is </a:t>
            </a:r>
            <a:r>
              <a:rPr lang="en-US" altLang="en-US" dirty="0" smtClean="0"/>
              <a:t>reached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smtClean="0"/>
              <a:t>Once stop codon is reached, ribosomal subunits detach and protein is finished. </a:t>
            </a:r>
          </a:p>
          <a:p>
            <a:pPr marL="274320" lvl="1" indent="0">
              <a:lnSpc>
                <a:spcPct val="90000"/>
              </a:lnSpc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15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1041400"/>
            <a:ext cx="6985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ummings-09-0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4" t="32114" r="19209" b="39340"/>
          <a:stretch/>
        </p:blipFill>
        <p:spPr>
          <a:xfrm>
            <a:off x="533400" y="1378532"/>
            <a:ext cx="7924800" cy="509846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742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05062" cy="4572000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sz="2800" b="1" dirty="0">
                <a:latin typeface="Verdana" pitchFamily="34" charset="0"/>
                <a:cs typeface="Arial" charset="0"/>
              </a:rPr>
              <a:t>DNA Replication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= the process of making a copy of DNA</a:t>
            </a:r>
          </a:p>
          <a:p>
            <a:endParaRPr lang="en-US" altLang="en-US" sz="2800" dirty="0">
              <a:latin typeface="Verdana" pitchFamily="34" charset="0"/>
              <a:cs typeface="Arial" charset="0"/>
            </a:endParaRPr>
          </a:p>
          <a:p>
            <a:r>
              <a:rPr lang="en-US" altLang="en-US" sz="2800" b="1" dirty="0">
                <a:latin typeface="Verdana" pitchFamily="34" charset="0"/>
                <a:cs typeface="Arial" charset="0"/>
              </a:rPr>
              <a:t>Why 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does DNA Replicate?</a:t>
            </a:r>
          </a:p>
          <a:p>
            <a:pPr marL="457200" indent="-457200">
              <a:buFont typeface="Arial" charset="0"/>
              <a:buChar char="•"/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Every cell needs genetic instruction</a:t>
            </a:r>
          </a:p>
          <a:p>
            <a:endParaRPr lang="en-US" altLang="en-US" sz="2800" b="1" dirty="0">
              <a:latin typeface="Verdana" pitchFamily="34" charset="0"/>
              <a:cs typeface="Arial" charset="0"/>
            </a:endParaRPr>
          </a:p>
          <a:p>
            <a:r>
              <a:rPr lang="en-US" altLang="en-US" sz="2800" b="1" dirty="0">
                <a:latin typeface="Verdana" pitchFamily="34" charset="0"/>
                <a:cs typeface="Arial" charset="0"/>
              </a:rPr>
              <a:t>When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does DNA Replicate?</a:t>
            </a:r>
          </a:p>
          <a:p>
            <a:pPr marL="457200" indent="-457200">
              <a:buFont typeface="Arial" charset="0"/>
              <a:buChar char="•"/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When a cell is about to divide to create a new cell it makes a copy of its DNA for the new cell</a:t>
            </a:r>
          </a:p>
          <a:p>
            <a:endParaRPr lang="en-US" altLang="en-US" sz="2800" b="1" dirty="0">
              <a:latin typeface="Verdana" pitchFamily="34" charset="0"/>
              <a:cs typeface="Arial" charset="0"/>
            </a:endParaRPr>
          </a:p>
          <a:p>
            <a:r>
              <a:rPr lang="en-US" altLang="en-US" sz="2800" b="1" dirty="0">
                <a:latin typeface="Verdana" pitchFamily="34" charset="0"/>
                <a:cs typeface="Arial" charset="0"/>
              </a:rPr>
              <a:t>Where 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does DNA Replication occur?</a:t>
            </a:r>
          </a:p>
          <a:p>
            <a:pPr marL="342900" indent="-342900">
              <a:buFont typeface="Arial" charset="0"/>
              <a:buChar char="•"/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In the nucleus of the cell</a:t>
            </a:r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878" y="1955648"/>
            <a:ext cx="2909274" cy="37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32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Bubble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543" y="2458358"/>
            <a:ext cx="6528288" cy="269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9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1 </a:t>
            </a:r>
            <a:r>
              <a:rPr lang="en-US" b="1" dirty="0" smtClean="0"/>
              <a:t>(Initiation) </a:t>
            </a:r>
            <a:r>
              <a:rPr lang="en-US" dirty="0" smtClean="0"/>
              <a:t>: </a:t>
            </a:r>
            <a:r>
              <a:rPr lang="en-US" b="1" dirty="0" err="1" smtClean="0"/>
              <a:t>Topisomerase</a:t>
            </a:r>
            <a:r>
              <a:rPr lang="en-US" b="1" dirty="0" smtClean="0"/>
              <a:t> </a:t>
            </a:r>
            <a:r>
              <a:rPr lang="en-US" dirty="0" smtClean="0"/>
              <a:t>unwinds the double helix and  </a:t>
            </a:r>
            <a:r>
              <a:rPr lang="en-US" b="1" dirty="0" smtClean="0"/>
              <a:t>Helicase</a:t>
            </a:r>
            <a:r>
              <a:rPr lang="en-US" dirty="0" smtClean="0"/>
              <a:t> “unzips” the DNA by breaking the </a:t>
            </a:r>
            <a:r>
              <a:rPr lang="en-US" b="1" dirty="0" smtClean="0"/>
              <a:t>weak hydrogen </a:t>
            </a:r>
            <a:r>
              <a:rPr lang="en-US" dirty="0" smtClean="0"/>
              <a:t>bonds. This creates the </a:t>
            </a:r>
            <a:r>
              <a:rPr lang="en-US" b="1" dirty="0" smtClean="0"/>
              <a:t>replication fork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“Origin of replication”= where replication begins</a:t>
            </a:r>
            <a:endParaRPr lang="en-US" dirty="0"/>
          </a:p>
        </p:txBody>
      </p:sp>
      <p:pic>
        <p:nvPicPr>
          <p:cNvPr id="4" name="Picture 3" descr="Screen Shot 2016-09-28 at 6.56.1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566" y="3944331"/>
            <a:ext cx="3687233" cy="274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3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2: </a:t>
            </a:r>
            <a:r>
              <a:rPr lang="en-US" b="1" dirty="0" smtClean="0"/>
              <a:t>RNA </a:t>
            </a:r>
            <a:r>
              <a:rPr lang="en-US" b="1" dirty="0" err="1" smtClean="0"/>
              <a:t>Primase</a:t>
            </a:r>
            <a:r>
              <a:rPr lang="en-US" b="1" dirty="0" smtClean="0"/>
              <a:t> </a:t>
            </a:r>
            <a:r>
              <a:rPr lang="en-US" dirty="0" smtClean="0"/>
              <a:t>adds RNA primers (short sequences of RNA) to begin the attraction of free-floating nucleotides</a:t>
            </a:r>
            <a:endParaRPr lang="en-US" dirty="0"/>
          </a:p>
        </p:txBody>
      </p:sp>
      <p:pic>
        <p:nvPicPr>
          <p:cNvPr id="4" name="Picture 3" descr="Screen Shot 2016-09-28 at 7.04.0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3074502"/>
            <a:ext cx="4508500" cy="302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1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 </a:t>
            </a:r>
            <a:r>
              <a:rPr lang="en-US" b="1" dirty="0" smtClean="0"/>
              <a:t>(Elongation) </a:t>
            </a:r>
            <a:r>
              <a:rPr lang="en-US" dirty="0" smtClean="0"/>
              <a:t>: Part 1</a:t>
            </a:r>
          </a:p>
          <a:p>
            <a:pPr lvl="1"/>
            <a:r>
              <a:rPr lang="en-US" dirty="0" smtClean="0"/>
              <a:t>On the 5’-3’ strand, </a:t>
            </a:r>
            <a:r>
              <a:rPr lang="en-US" b="1" dirty="0" smtClean="0"/>
              <a:t>DNA Polymerase III </a:t>
            </a:r>
            <a:r>
              <a:rPr lang="en-US" dirty="0" smtClean="0"/>
              <a:t>works in the 3’ to 5’ direction adding free-floating nucleotide bases</a:t>
            </a:r>
          </a:p>
          <a:p>
            <a:pPr lvl="2"/>
            <a:r>
              <a:rPr lang="en-US" dirty="0" smtClean="0"/>
              <a:t>This is the </a:t>
            </a:r>
            <a:r>
              <a:rPr lang="en-US" b="1" dirty="0" smtClean="0"/>
              <a:t>leading</a:t>
            </a:r>
            <a:r>
              <a:rPr lang="en-US" dirty="0" smtClean="0"/>
              <a:t> strand</a:t>
            </a:r>
          </a:p>
          <a:p>
            <a:pPr lvl="1"/>
            <a:endParaRPr lang="en-US" dirty="0"/>
          </a:p>
        </p:txBody>
      </p:sp>
      <p:pic>
        <p:nvPicPr>
          <p:cNvPr id="4" name="Picture 3" descr="Screen Shot 2016-09-28 at 7.09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0" y="3360618"/>
            <a:ext cx="3754967" cy="273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1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3 (</a:t>
            </a:r>
            <a:r>
              <a:rPr lang="en-US" b="1" dirty="0" smtClean="0"/>
              <a:t>Elongation)</a:t>
            </a:r>
            <a:r>
              <a:rPr lang="en-US" dirty="0" smtClean="0"/>
              <a:t>: Part 2</a:t>
            </a:r>
          </a:p>
          <a:p>
            <a:pPr lvl="1"/>
            <a:r>
              <a:rPr lang="en-US" dirty="0"/>
              <a:t>On the 3’-5’ strand, </a:t>
            </a:r>
            <a:r>
              <a:rPr lang="en-US" b="1" dirty="0" smtClean="0"/>
              <a:t>RNA </a:t>
            </a:r>
            <a:r>
              <a:rPr lang="en-US" b="1" dirty="0" err="1" smtClean="0"/>
              <a:t>Primase</a:t>
            </a:r>
            <a:r>
              <a:rPr lang="en-US" b="1" dirty="0" smtClean="0"/>
              <a:t> </a:t>
            </a:r>
            <a:r>
              <a:rPr lang="en-US" dirty="0"/>
              <a:t>adds many RNA primers because DNA Polymerase cannot read the </a:t>
            </a:r>
            <a:r>
              <a:rPr lang="en-US" dirty="0" smtClean="0"/>
              <a:t>template in that direction  </a:t>
            </a:r>
          </a:p>
          <a:p>
            <a:pPr lvl="2"/>
            <a:r>
              <a:rPr lang="en-US" dirty="0" smtClean="0"/>
              <a:t>This is the</a:t>
            </a:r>
            <a:r>
              <a:rPr lang="en-US" b="1" dirty="0" smtClean="0"/>
              <a:t> lagging </a:t>
            </a:r>
            <a:r>
              <a:rPr lang="en-US" dirty="0" smtClean="0"/>
              <a:t>strand.</a:t>
            </a:r>
          </a:p>
          <a:p>
            <a:pPr lvl="1"/>
            <a:r>
              <a:rPr lang="en-US" dirty="0" smtClean="0"/>
              <a:t>This creates </a:t>
            </a:r>
            <a:r>
              <a:rPr lang="en-US" b="1" dirty="0" smtClean="0"/>
              <a:t>Okazaki </a:t>
            </a:r>
            <a:r>
              <a:rPr lang="en-US" b="1" dirty="0" err="1" smtClean="0"/>
              <a:t>fragements</a:t>
            </a:r>
            <a:r>
              <a:rPr lang="en-US" dirty="0" smtClean="0"/>
              <a:t>, which are later connected by DNA Polymerase III adding nucleotides in short bursts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 descr="Screen Shot 2016-09-28 at 7.13.2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366" y="4315856"/>
            <a:ext cx="3170767" cy="234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74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lagging strand, </a:t>
            </a:r>
            <a:r>
              <a:rPr lang="en-US" b="1" dirty="0" smtClean="0"/>
              <a:t>DNA Polymerase I </a:t>
            </a:r>
            <a:r>
              <a:rPr lang="en-US" dirty="0" smtClean="0"/>
              <a:t>removes RNA primers and </a:t>
            </a:r>
            <a:r>
              <a:rPr lang="en-US" b="1" dirty="0" smtClean="0"/>
              <a:t>Ligase</a:t>
            </a:r>
            <a:r>
              <a:rPr lang="en-US" dirty="0" smtClean="0"/>
              <a:t> seals the gaps in the backbone </a:t>
            </a:r>
            <a:endParaRPr lang="en-US" dirty="0"/>
          </a:p>
        </p:txBody>
      </p:sp>
      <p:pic>
        <p:nvPicPr>
          <p:cNvPr id="4" name="Picture 3" descr="Screen Shot 2016-09-28 at 7.20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567" y="3234265"/>
            <a:ext cx="4483100" cy="286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2084</TotalTime>
  <Words>591</Words>
  <Application>Microsoft Macintosh PowerPoint</Application>
  <PresentationFormat>On-screen Show (4:3)</PresentationFormat>
  <Paragraphs>92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Georgia</vt:lpstr>
      <vt:lpstr>Times New Roman</vt:lpstr>
      <vt:lpstr>Verdana</vt:lpstr>
      <vt:lpstr>Wingdings</vt:lpstr>
      <vt:lpstr>Wingdings 2</vt:lpstr>
      <vt:lpstr>Arial</vt:lpstr>
      <vt:lpstr>Civic</vt:lpstr>
      <vt:lpstr>Slide</vt:lpstr>
      <vt:lpstr>Objective 4 Notes</vt:lpstr>
      <vt:lpstr>From DNA to Protein: An Overview</vt:lpstr>
      <vt:lpstr>Replication</vt:lpstr>
      <vt:lpstr>Replication Bubble</vt:lpstr>
      <vt:lpstr>Replication</vt:lpstr>
      <vt:lpstr>Replication</vt:lpstr>
      <vt:lpstr>Replication</vt:lpstr>
      <vt:lpstr>Replication</vt:lpstr>
      <vt:lpstr>Replication</vt:lpstr>
      <vt:lpstr>Replication</vt:lpstr>
      <vt:lpstr>Replication</vt:lpstr>
      <vt:lpstr>Replication</vt:lpstr>
      <vt:lpstr>Replication</vt:lpstr>
      <vt:lpstr>Transcription</vt:lpstr>
      <vt:lpstr>Transcription</vt:lpstr>
      <vt:lpstr>Transcription </vt:lpstr>
      <vt:lpstr>Transcription</vt:lpstr>
      <vt:lpstr>Transcripton</vt:lpstr>
      <vt:lpstr>Transcription</vt:lpstr>
      <vt:lpstr>Genetic Code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 4 Notes</dc:title>
  <dc:creator>Geneva Jost</dc:creator>
  <cp:lastModifiedBy>Geneva Jost</cp:lastModifiedBy>
  <cp:revision>16</cp:revision>
  <dcterms:created xsi:type="dcterms:W3CDTF">2016-09-28T10:47:09Z</dcterms:created>
  <dcterms:modified xsi:type="dcterms:W3CDTF">2017-10-02T00:14:44Z</dcterms:modified>
</cp:coreProperties>
</file>